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6858000" cy="9906000" type="A4"/>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72C"/>
    <a:srgbClr val="002060"/>
    <a:srgbClr val="E72D6A"/>
    <a:srgbClr val="F8DA32"/>
    <a:srgbClr val="F19D28"/>
    <a:srgbClr val="F2E735"/>
    <a:srgbClr val="009DE0"/>
    <a:srgbClr val="CC66FF"/>
    <a:srgbClr val="012597"/>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0" autoAdjust="0"/>
    <p:restoredTop sz="94660"/>
  </p:normalViewPr>
  <p:slideViewPr>
    <p:cSldViewPr snapToGrid="0" showGuides="1">
      <p:cViewPr varScale="1">
        <p:scale>
          <a:sx n="68" d="100"/>
          <a:sy n="68" d="100"/>
        </p:scale>
        <p:origin x="1816" y="20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DB579AB-6F3E-49A1-8727-9E4E5785CD4D}" type="datetimeFigureOut">
              <a:rPr lang="fr-FR" smtClean="0"/>
              <a:pPr/>
              <a:t>05/04/2024</a:t>
            </a:fld>
            <a:endParaRPr lang="fr-FR"/>
          </a:p>
        </p:txBody>
      </p:sp>
      <p:sp>
        <p:nvSpPr>
          <p:cNvPr id="4" name="Espace réservé de l'image des diapositives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D27D40AC-2D5C-4FA6-B8AD-5D4D69BBCDE8}" type="slidenum">
              <a:rPr lang="fr-FR" smtClean="0"/>
              <a:pPr/>
              <a:t>‹N°›</a:t>
            </a:fld>
            <a:endParaRPr lang="fr-FR"/>
          </a:p>
        </p:txBody>
      </p:sp>
    </p:spTree>
    <p:extLst>
      <p:ext uri="{BB962C8B-B14F-4D97-AF65-F5344CB8AC3E}">
        <p14:creationId xmlns:p14="http://schemas.microsoft.com/office/powerpoint/2010/main" val="4160681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1109305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397445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3550305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137228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3342390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743677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3395142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283226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4109985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3806924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5EBC44B4-4A10-4B4F-B228-8DD29AA1E275}" type="datetimeFigureOut">
              <a:rPr lang="fr-FR" smtClean="0"/>
              <a:pPr/>
              <a:t>05/04/2024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F7749FD-8200-40FE-B82B-840F678BEAB4}" type="slidenum">
              <a:rPr lang="fr-FR" smtClean="0"/>
              <a:pPr/>
              <a:t>‹N°›</a:t>
            </a:fld>
            <a:endParaRPr lang="fr-FR"/>
          </a:p>
        </p:txBody>
      </p:sp>
    </p:spTree>
    <p:extLst>
      <p:ext uri="{BB962C8B-B14F-4D97-AF65-F5344CB8AC3E}">
        <p14:creationId xmlns:p14="http://schemas.microsoft.com/office/powerpoint/2010/main" val="1894502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EBC44B4-4A10-4B4F-B228-8DD29AA1E275}" type="datetimeFigureOut">
              <a:rPr lang="fr-FR" smtClean="0"/>
              <a:pPr/>
              <a:t>05/04/2024</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F7749FD-8200-40FE-B82B-840F678BEAB4}" type="slidenum">
              <a:rPr lang="fr-FR" smtClean="0"/>
              <a:pPr/>
              <a:t>‹N°›</a:t>
            </a:fld>
            <a:endParaRPr lang="fr-FR"/>
          </a:p>
        </p:txBody>
      </p:sp>
    </p:spTree>
    <p:extLst>
      <p:ext uri="{BB962C8B-B14F-4D97-AF65-F5344CB8AC3E}">
        <p14:creationId xmlns:p14="http://schemas.microsoft.com/office/powerpoint/2010/main" val="3483470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552" y="1133285"/>
            <a:ext cx="6873104" cy="37301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0" y="9637110"/>
            <a:ext cx="6858000" cy="268889"/>
          </a:xfrm>
          <a:prstGeom prst="rect">
            <a:avLst/>
          </a:prstGeom>
          <a:solidFill>
            <a:srgbClr val="009D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ext Box 3"/>
          <p:cNvSpPr txBox="1">
            <a:spLocks noChangeArrowheads="1"/>
          </p:cNvSpPr>
          <p:nvPr/>
        </p:nvSpPr>
        <p:spPr bwMode="auto">
          <a:xfrm>
            <a:off x="5491861" y="0"/>
            <a:ext cx="1366139" cy="5394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100"/>
              </a:spcAft>
              <a:buClrTx/>
              <a:buSzTx/>
              <a:buFontTx/>
              <a:buNone/>
              <a:tabLst/>
            </a:pPr>
            <a:r>
              <a:rPr kumimoji="0" lang="fr-FR" altLang="fr-FR" sz="1200" b="1" i="0" u="none" strike="noStrike" cap="none" normalizeH="0" baseline="0" dirty="0">
                <a:effectLst/>
                <a:latin typeface="Segoe UI Black" panose="020B0A02040204020203" pitchFamily="34" charset="0"/>
                <a:ea typeface="Segoe UI Black" panose="020B0A02040204020203" pitchFamily="34" charset="0"/>
              </a:rPr>
              <a:t>N° 124</a:t>
            </a:r>
          </a:p>
          <a:p>
            <a:pPr marL="0" marR="0" lvl="0" indent="0" algn="r" defTabSz="914400" rtl="0" eaLnBrk="0" fontAlgn="base" latinLnBrk="0" hangingPunct="0">
              <a:lnSpc>
                <a:spcPct val="100000"/>
              </a:lnSpc>
              <a:spcBef>
                <a:spcPct val="0"/>
              </a:spcBef>
              <a:spcAft>
                <a:spcPct val="0"/>
              </a:spcAft>
              <a:buClrTx/>
              <a:buSzTx/>
              <a:buFontTx/>
              <a:buNone/>
              <a:tabLst/>
            </a:pPr>
            <a:r>
              <a:rPr lang="fr-FR" altLang="fr-FR" sz="1200" b="1" dirty="0">
                <a:latin typeface="Segoe UI Black" panose="020B0A02040204020203" pitchFamily="34" charset="0"/>
                <a:ea typeface="Segoe UI Black" panose="020B0A02040204020203" pitchFamily="34" charset="0"/>
              </a:rPr>
              <a:t>Avril 2024</a:t>
            </a:r>
            <a:endParaRPr kumimoji="0" lang="fr-FR" altLang="fr-FR" sz="1800" b="0" i="0" u="none" strike="noStrike" cap="none" normalizeH="0" baseline="0" dirty="0">
              <a:effectLst/>
              <a:latin typeface="Segoe UI Black" panose="020B0A02040204020203" pitchFamily="34" charset="0"/>
              <a:ea typeface="Segoe UI Black" panose="020B0A02040204020203" pitchFamily="34" charset="0"/>
            </a:endParaRPr>
          </a:p>
        </p:txBody>
      </p:sp>
      <p:grpSp>
        <p:nvGrpSpPr>
          <p:cNvPr id="8" name="Groupe 7"/>
          <p:cNvGrpSpPr/>
          <p:nvPr/>
        </p:nvGrpSpPr>
        <p:grpSpPr>
          <a:xfrm>
            <a:off x="-7551" y="66840"/>
            <a:ext cx="6869044" cy="1580327"/>
            <a:chOff x="1" y="1085407"/>
            <a:chExt cx="6861491" cy="1580327"/>
          </a:xfrm>
        </p:grpSpPr>
        <p:sp>
          <p:nvSpPr>
            <p:cNvPr id="10" name="ZoneTexte 9"/>
            <p:cNvSpPr txBox="1"/>
            <p:nvPr/>
          </p:nvSpPr>
          <p:spPr>
            <a:xfrm>
              <a:off x="1095948" y="1085407"/>
              <a:ext cx="4393364" cy="1323439"/>
            </a:xfrm>
            <a:prstGeom prst="rect">
              <a:avLst/>
            </a:prstGeom>
            <a:noFill/>
          </p:spPr>
          <p:txBody>
            <a:bodyPr wrap="square" rtlCol="0">
              <a:spAutoFit/>
            </a:bodyPr>
            <a:lstStyle/>
            <a:p>
              <a:pPr algn="ctr"/>
              <a:r>
                <a:rPr lang="fr-FR" sz="8000" dirty="0" err="1">
                  <a:latin typeface="Segoe Print" panose="02000600000000000000" pitchFamily="2" charset="0"/>
                </a:rPr>
                <a:t>TI’info</a:t>
              </a:r>
              <a:endParaRPr lang="fr-FR" sz="8000" dirty="0">
                <a:latin typeface="Segoe Print" panose="02000600000000000000" pitchFamily="2" charset="0"/>
              </a:endParaRPr>
            </a:p>
          </p:txBody>
        </p:sp>
        <p:sp>
          <p:nvSpPr>
            <p:cNvPr id="15" name="ZoneTexte 14"/>
            <p:cNvSpPr txBox="1"/>
            <p:nvPr/>
          </p:nvSpPr>
          <p:spPr>
            <a:xfrm>
              <a:off x="1" y="2142514"/>
              <a:ext cx="6861491" cy="523220"/>
            </a:xfrm>
            <a:prstGeom prst="rect">
              <a:avLst/>
            </a:prstGeom>
            <a:noFill/>
          </p:spPr>
          <p:txBody>
            <a:bodyPr wrap="square" rtlCol="0">
              <a:spAutoFit/>
            </a:bodyPr>
            <a:lstStyle/>
            <a:p>
              <a:pPr algn="ctr"/>
              <a:r>
                <a:rPr lang="fr-FR" sz="2800" dirty="0">
                  <a:solidFill>
                    <a:schemeClr val="bg1"/>
                  </a:solidFill>
                  <a:latin typeface="Segoe Print" panose="02000600000000000000" pitchFamily="2" charset="0"/>
                </a:rPr>
                <a:t>Le bulletin municipal d’information</a:t>
              </a:r>
            </a:p>
          </p:txBody>
        </p:sp>
      </p:grpSp>
      <p:sp>
        <p:nvSpPr>
          <p:cNvPr id="18" name="ZoneTexte 17"/>
          <p:cNvSpPr txBox="1"/>
          <p:nvPr/>
        </p:nvSpPr>
        <p:spPr>
          <a:xfrm>
            <a:off x="0" y="9637110"/>
            <a:ext cx="6865552" cy="261610"/>
          </a:xfrm>
          <a:prstGeom prst="rect">
            <a:avLst/>
          </a:prstGeom>
          <a:noFill/>
        </p:spPr>
        <p:txBody>
          <a:bodyPr wrap="square" rtlCol="0">
            <a:spAutoFit/>
          </a:bodyPr>
          <a:lstStyle/>
          <a:p>
            <a:r>
              <a:rPr lang="fr-FR" sz="1100" dirty="0">
                <a:solidFill>
                  <a:schemeClr val="bg1"/>
                </a:solidFill>
                <a:latin typeface="Segoe UI Black" panose="020B0A02040204020203" pitchFamily="34" charset="0"/>
                <a:ea typeface="Segoe UI Black" panose="020B0A02040204020203" pitchFamily="34" charset="0"/>
              </a:rPr>
              <a:t>www.tigery.fr                                                                                                                           @</a:t>
            </a:r>
            <a:r>
              <a:rPr lang="fr-FR" sz="1100" dirty="0" err="1">
                <a:solidFill>
                  <a:schemeClr val="bg1"/>
                </a:solidFill>
                <a:latin typeface="Segoe UI Black" panose="020B0A02040204020203" pitchFamily="34" charset="0"/>
                <a:ea typeface="Segoe UI Black" panose="020B0A02040204020203" pitchFamily="34" charset="0"/>
              </a:rPr>
              <a:t>villedetigery</a:t>
            </a:r>
            <a:endParaRPr lang="fr-FR" sz="1100" dirty="0">
              <a:solidFill>
                <a:schemeClr val="bg1"/>
              </a:solidFill>
              <a:latin typeface="Segoe UI Black" panose="020B0A02040204020203" pitchFamily="34" charset="0"/>
              <a:ea typeface="Segoe UI Black" panose="020B0A02040204020203" pitchFamily="34" charset="0"/>
            </a:endParaRPr>
          </a:p>
        </p:txBody>
      </p:sp>
      <p:pic>
        <p:nvPicPr>
          <p:cNvPr id="22" name="Imag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08" y="119042"/>
            <a:ext cx="635551" cy="934277"/>
          </a:xfrm>
          <a:prstGeom prst="rect">
            <a:avLst/>
          </a:prstGeom>
        </p:spPr>
      </p:pic>
      <p:sp>
        <p:nvSpPr>
          <p:cNvPr id="21" name="Rectangle 20"/>
          <p:cNvSpPr/>
          <p:nvPr/>
        </p:nvSpPr>
        <p:spPr>
          <a:xfrm>
            <a:off x="0" y="8767484"/>
            <a:ext cx="6865552" cy="707886"/>
          </a:xfrm>
          <a:prstGeom prst="rect">
            <a:avLst/>
          </a:prstGeom>
          <a:solidFill>
            <a:schemeClr val="accent6"/>
          </a:solidFill>
        </p:spPr>
        <p:txBody>
          <a:bodyPr wrap="square">
            <a:spAutoFit/>
          </a:bodyPr>
          <a:lstStyle/>
          <a:p>
            <a:pPr algn="ctr"/>
            <a:r>
              <a:rPr lang="fr-FR" sz="1600" dirty="0">
                <a:solidFill>
                  <a:schemeClr val="bg1"/>
                </a:solidFill>
              </a:rPr>
              <a:t>Tarif adultes/enfants : 14€  </a:t>
            </a:r>
          </a:p>
          <a:p>
            <a:pPr algn="ctr"/>
            <a:endParaRPr lang="fr-FR" sz="800" dirty="0">
              <a:solidFill>
                <a:srgbClr val="00B0F0"/>
              </a:solidFill>
            </a:endParaRPr>
          </a:p>
          <a:p>
            <a:pPr algn="ctr"/>
            <a:r>
              <a:rPr lang="fr-FR" sz="1600" b="1" kern="0" dirty="0">
                <a:solidFill>
                  <a:schemeClr val="bg1"/>
                </a:solidFill>
              </a:rPr>
              <a:t>Renseignements et inscriptions en Mairie jusqu’au 22 avril inclus</a:t>
            </a:r>
          </a:p>
        </p:txBody>
      </p:sp>
      <p:pic>
        <p:nvPicPr>
          <p:cNvPr id="29" name="Imag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31677" y="9689941"/>
            <a:ext cx="156909" cy="156909"/>
          </a:xfrm>
          <a:prstGeom prst="rect">
            <a:avLst/>
          </a:prstGeom>
        </p:spPr>
      </p:pic>
      <p:grpSp>
        <p:nvGrpSpPr>
          <p:cNvPr id="36" name="Groupe 35"/>
          <p:cNvGrpSpPr/>
          <p:nvPr/>
        </p:nvGrpSpPr>
        <p:grpSpPr>
          <a:xfrm>
            <a:off x="-7552" y="1632923"/>
            <a:ext cx="6927807" cy="3178445"/>
            <a:chOff x="-7552" y="1693552"/>
            <a:chExt cx="6865552" cy="3039125"/>
          </a:xfrm>
        </p:grpSpPr>
        <p:sp>
          <p:nvSpPr>
            <p:cNvPr id="2" name="ZoneTexte 1"/>
            <p:cNvSpPr txBox="1"/>
            <p:nvPr/>
          </p:nvSpPr>
          <p:spPr>
            <a:xfrm>
              <a:off x="108908" y="1693552"/>
              <a:ext cx="6645576" cy="1867208"/>
            </a:xfrm>
            <a:prstGeom prst="rect">
              <a:avLst/>
            </a:prstGeom>
            <a:solidFill>
              <a:schemeClr val="accent6"/>
            </a:solidFill>
            <a:ln>
              <a:noFill/>
            </a:ln>
          </p:spPr>
          <p:txBody>
            <a:bodyPr wrap="square" lIns="180000" tIns="144000" bIns="144000" rtlCol="0" anchor="ctr" anchorCtr="0">
              <a:spAutoFit/>
            </a:bodyPr>
            <a:lstStyle/>
            <a:p>
              <a:pPr algn="ctr"/>
              <a:endParaRPr lang="fr-FR" sz="3600" b="1" dirty="0">
                <a:solidFill>
                  <a:schemeClr val="bg1"/>
                </a:solidFill>
                <a:latin typeface="Segoe Print" panose="02000600000000000000" pitchFamily="2" charset="0"/>
              </a:endParaRPr>
            </a:p>
            <a:p>
              <a:pPr algn="ctr"/>
              <a:r>
                <a:rPr lang="fr-FR" sz="2400" b="1" dirty="0">
                  <a:solidFill>
                    <a:schemeClr val="bg1"/>
                  </a:solidFill>
                  <a:latin typeface="Segoe Print" panose="02000600000000000000" pitchFamily="2" charset="0"/>
                </a:rPr>
                <a:t>Dimanche 28 avril 2024</a:t>
              </a:r>
            </a:p>
            <a:p>
              <a:endParaRPr lang="fr-FR" sz="1600" b="1" dirty="0">
                <a:solidFill>
                  <a:schemeClr val="bg1"/>
                </a:solidFill>
              </a:endParaRPr>
            </a:p>
            <a:p>
              <a:r>
                <a:rPr lang="fr-FR" sz="1600" b="1" dirty="0">
                  <a:solidFill>
                    <a:schemeClr val="bg1"/>
                  </a:solidFill>
                </a:rPr>
                <a:t>Visite historique de Moret-sur-Loing &amp; du musée du Sucre d’Orge</a:t>
              </a:r>
            </a:p>
            <a:p>
              <a:endParaRPr lang="fr-FR" sz="1600" b="1" dirty="0">
                <a:solidFill>
                  <a:schemeClr val="bg1"/>
                </a:solidFill>
              </a:endParaRPr>
            </a:p>
          </p:txBody>
        </p:sp>
        <p:sp>
          <p:nvSpPr>
            <p:cNvPr id="13" name="ZoneTexte 12"/>
            <p:cNvSpPr txBox="1"/>
            <p:nvPr/>
          </p:nvSpPr>
          <p:spPr>
            <a:xfrm>
              <a:off x="-7552" y="1819519"/>
              <a:ext cx="6865552" cy="769441"/>
            </a:xfrm>
            <a:prstGeom prst="rect">
              <a:avLst/>
            </a:prstGeom>
            <a:noFill/>
          </p:spPr>
          <p:txBody>
            <a:bodyPr wrap="square" rtlCol="0">
              <a:spAutoFit/>
            </a:bodyPr>
            <a:lstStyle/>
            <a:p>
              <a:pPr algn="ctr"/>
              <a:r>
                <a:rPr lang="fr-FR" sz="4400" dirty="0">
                  <a:solidFill>
                    <a:schemeClr val="accent4">
                      <a:lumMod val="60000"/>
                      <a:lumOff val="40000"/>
                    </a:schemeClr>
                  </a:solidFill>
                  <a:latin typeface="AdamGorry-Lights" panose="020F0702020204020204" pitchFamily="34" charset="0"/>
                </a:rPr>
                <a:t>Sortie Culturelle</a:t>
              </a:r>
            </a:p>
          </p:txBody>
        </p:sp>
        <p:sp>
          <p:nvSpPr>
            <p:cNvPr id="34" name="Rectangle 33"/>
            <p:cNvSpPr/>
            <p:nvPr/>
          </p:nvSpPr>
          <p:spPr>
            <a:xfrm>
              <a:off x="-68" y="3231821"/>
              <a:ext cx="6796372" cy="1500856"/>
            </a:xfrm>
            <a:prstGeom prst="rect">
              <a:avLst/>
            </a:prstGeom>
            <a:solidFill>
              <a:schemeClr val="accent6"/>
            </a:solidFill>
          </p:spPr>
          <p:txBody>
            <a:bodyPr wrap="square">
              <a:spAutoFit/>
            </a:bodyPr>
            <a:lstStyle/>
            <a:p>
              <a:pPr algn="just"/>
              <a:r>
                <a:rPr lang="fr-FR" sz="1200" dirty="0">
                  <a:solidFill>
                    <a:schemeClr val="bg1"/>
                  </a:solidFill>
                </a:rPr>
                <a:t>Partez à la rencontre du patrimoine morétain, et plongez dans l’ambiance médiévale qui en fait sa renommée. Un guide spécialiste de la ville et de la cité médiévale vous surprendra par la précision de ses commentaires et le charme de ses anecdotes. Passez les portes, la ville est prête à vous dévoiler ses secrets. </a:t>
              </a:r>
            </a:p>
            <a:p>
              <a:pPr algn="just"/>
              <a:endParaRPr lang="fr-FR" sz="1200" dirty="0">
                <a:solidFill>
                  <a:schemeClr val="bg1"/>
                </a:solidFill>
              </a:endParaRPr>
            </a:p>
            <a:p>
              <a:pPr algn="just"/>
              <a:r>
                <a:rPr lang="fr-FR" sz="1200" dirty="0">
                  <a:solidFill>
                    <a:schemeClr val="bg1"/>
                  </a:solidFill>
                </a:rPr>
                <a:t>Le Sucre d’Orge des Religieuses de </a:t>
              </a:r>
              <a:r>
                <a:rPr lang="fr-FR" sz="1200" dirty="0" err="1">
                  <a:solidFill>
                    <a:schemeClr val="bg1"/>
                  </a:solidFill>
                </a:rPr>
                <a:t>Moret</a:t>
              </a:r>
              <a:r>
                <a:rPr lang="fr-FR" sz="1200" dirty="0">
                  <a:solidFill>
                    <a:schemeClr val="bg1"/>
                  </a:solidFill>
                </a:rPr>
                <a:t> est connu et apprécié depuis près de 400 ans. Il était fabriqué par les Religieuses Bénédictines qui, en 1638, ont fondé une maison à </a:t>
              </a:r>
              <a:r>
                <a:rPr lang="fr-FR" sz="1200" dirty="0" err="1">
                  <a:solidFill>
                    <a:schemeClr val="bg1"/>
                  </a:solidFill>
                </a:rPr>
                <a:t>Moret</a:t>
              </a:r>
              <a:r>
                <a:rPr lang="fr-FR" sz="1200" dirty="0">
                  <a:solidFill>
                    <a:schemeClr val="bg1"/>
                  </a:solidFill>
                </a:rPr>
                <a:t>, sous le nom de Prieuré de Notre Dame des Anges. Aujourd’hui, après maintes péripéties, ce bonbon est toujours fabriqué à Moret-sur-Loing selon la même recette ! Une dégustation du Sucre d’Orge est proposée lors de la visite du Musée.</a:t>
              </a:r>
              <a:endParaRPr lang="fr-FR" sz="1200" b="1" dirty="0">
                <a:solidFill>
                  <a:schemeClr val="bg1"/>
                </a:solidFill>
              </a:endParaRPr>
            </a:p>
          </p:txBody>
        </p:sp>
      </p:grpSp>
      <p:sp>
        <p:nvSpPr>
          <p:cNvPr id="14" name="Rectangle 13"/>
          <p:cNvSpPr/>
          <p:nvPr/>
        </p:nvSpPr>
        <p:spPr>
          <a:xfrm>
            <a:off x="1813898" y="5056845"/>
            <a:ext cx="3212262" cy="1223172"/>
          </a:xfrm>
          <a:prstGeom prst="rect">
            <a:avLst/>
          </a:prstGeom>
          <a:solidFill>
            <a:schemeClr val="accent4">
              <a:lumMod val="60000"/>
              <a:lumOff val="40000"/>
            </a:schemeClr>
          </a:solidFill>
        </p:spPr>
        <p:txBody>
          <a:bodyPr wrap="square" tIns="144000" bIns="144000" anchor="ctr" anchorCtr="0">
            <a:noAutofit/>
          </a:bodyPr>
          <a:lstStyle/>
          <a:p>
            <a:pPr algn="ctr"/>
            <a:r>
              <a:rPr lang="fr-FR" sz="1400" b="1" dirty="0">
                <a:solidFill>
                  <a:srgbClr val="002060"/>
                </a:solidFill>
              </a:rPr>
              <a:t>Départ de Tigery : </a:t>
            </a:r>
            <a:r>
              <a:rPr lang="fr-FR" sz="1400" dirty="0">
                <a:solidFill>
                  <a:srgbClr val="002060"/>
                </a:solidFill>
              </a:rPr>
              <a:t>13h00 devant l’ancienne Mairie</a:t>
            </a:r>
          </a:p>
          <a:p>
            <a:pPr algn="ctr"/>
            <a:r>
              <a:rPr lang="fr-FR" sz="1400" b="1" dirty="0">
                <a:solidFill>
                  <a:srgbClr val="002060"/>
                </a:solidFill>
              </a:rPr>
              <a:t>Retour à Tigery : </a:t>
            </a:r>
            <a:r>
              <a:rPr lang="fr-FR" sz="1400" dirty="0">
                <a:solidFill>
                  <a:srgbClr val="002060"/>
                </a:solidFill>
              </a:rPr>
              <a:t>vers 20h00 </a:t>
            </a:r>
          </a:p>
          <a:p>
            <a:pPr algn="ctr"/>
            <a:br>
              <a:rPr lang="fr-FR" sz="800" dirty="0">
                <a:solidFill>
                  <a:srgbClr val="002060"/>
                </a:solidFill>
              </a:rPr>
            </a:br>
            <a:r>
              <a:rPr lang="fr-FR" sz="1400" dirty="0">
                <a:solidFill>
                  <a:srgbClr val="002060"/>
                </a:solidFill>
              </a:rPr>
              <a:t>Visite guidée du village et du musée du Sucre d’Orge.</a:t>
            </a:r>
          </a:p>
        </p:txBody>
      </p:sp>
      <p:sp>
        <p:nvSpPr>
          <p:cNvPr id="3" name="ZoneTexte 2">
            <a:extLst>
              <a:ext uri="{FF2B5EF4-FFF2-40B4-BE49-F238E27FC236}">
                <a16:creationId xmlns:a16="http://schemas.microsoft.com/office/drawing/2014/main" id="{F4A9B5EF-CA93-FB41-8D7C-01733C254DFE}"/>
              </a:ext>
            </a:extLst>
          </p:cNvPr>
          <p:cNvSpPr txBox="1"/>
          <p:nvPr/>
        </p:nvSpPr>
        <p:spPr>
          <a:xfrm>
            <a:off x="6038850" y="5734050"/>
            <a:ext cx="184731" cy="369332"/>
          </a:xfrm>
          <a:prstGeom prst="rect">
            <a:avLst/>
          </a:prstGeom>
          <a:noFill/>
        </p:spPr>
        <p:txBody>
          <a:bodyPr wrap="none" rtlCol="0">
            <a:spAutoFit/>
          </a:bodyPr>
          <a:lstStyle/>
          <a:p>
            <a:endParaRPr lang="fr-FR" dirty="0"/>
          </a:p>
        </p:txBody>
      </p:sp>
      <p:pic>
        <p:nvPicPr>
          <p:cNvPr id="9" name="Image 8">
            <a:extLst>
              <a:ext uri="{FF2B5EF4-FFF2-40B4-BE49-F238E27FC236}">
                <a16:creationId xmlns:a16="http://schemas.microsoft.com/office/drawing/2014/main" id="{92D2B354-D2EA-8247-951B-5AA3FD94C2A9}"/>
              </a:ext>
            </a:extLst>
          </p:cNvPr>
          <p:cNvPicPr>
            <a:picLocks noChangeAspect="1"/>
          </p:cNvPicPr>
          <p:nvPr/>
        </p:nvPicPr>
        <p:blipFill>
          <a:blip r:embed="rId4"/>
          <a:stretch>
            <a:fillRect/>
          </a:stretch>
        </p:blipFill>
        <p:spPr>
          <a:xfrm>
            <a:off x="512704" y="6525496"/>
            <a:ext cx="2382895" cy="1791790"/>
          </a:xfrm>
          <a:prstGeom prst="rect">
            <a:avLst/>
          </a:prstGeom>
        </p:spPr>
      </p:pic>
      <p:pic>
        <p:nvPicPr>
          <p:cNvPr id="19" name="Image 18">
            <a:extLst>
              <a:ext uri="{FF2B5EF4-FFF2-40B4-BE49-F238E27FC236}">
                <a16:creationId xmlns:a16="http://schemas.microsoft.com/office/drawing/2014/main" id="{3B1BD2DE-56B8-4448-B6ED-1AB51187D35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38550" y="6490300"/>
            <a:ext cx="2813322" cy="2115444"/>
          </a:xfrm>
          <a:prstGeom prst="rect">
            <a:avLst/>
          </a:prstGeom>
        </p:spPr>
      </p:pic>
    </p:spTree>
    <p:extLst>
      <p:ext uri="{BB962C8B-B14F-4D97-AF65-F5344CB8AC3E}">
        <p14:creationId xmlns:p14="http://schemas.microsoft.com/office/powerpoint/2010/main" val="1035020793"/>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2756</TotalTime>
  <Words>213</Words>
  <Application>Microsoft Macintosh PowerPoint</Application>
  <PresentationFormat>Format A4 (210 x 297 mm)</PresentationFormat>
  <Paragraphs>19</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AdamGorry-Lights</vt:lpstr>
      <vt:lpstr>Arial</vt:lpstr>
      <vt:lpstr>Calibri</vt:lpstr>
      <vt:lpstr>Calibri Light</vt:lpstr>
      <vt:lpstr>Segoe Print</vt:lpstr>
      <vt:lpstr>Segoe UI Black</vt:lpstr>
      <vt:lpstr>Thème Office</vt:lpstr>
      <vt:lpstr>Présentation PowerPoint</vt:lpstr>
    </vt:vector>
  </TitlesOfParts>
  <Company>HP Inc.</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Lucille CARON</dc:creator>
  <cp:lastModifiedBy>Utilisateur Microsoft Office</cp:lastModifiedBy>
  <cp:revision>102</cp:revision>
  <cp:lastPrinted>2024-04-05T14:09:35Z</cp:lastPrinted>
  <dcterms:created xsi:type="dcterms:W3CDTF">2019-07-08T13:41:14Z</dcterms:created>
  <dcterms:modified xsi:type="dcterms:W3CDTF">2024-04-05T14:09:40Z</dcterms:modified>
</cp:coreProperties>
</file>